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2" r:id="rId6"/>
    <p:sldId id="260" r:id="rId7"/>
    <p:sldId id="263" r:id="rId8"/>
    <p:sldId id="271" r:id="rId9"/>
    <p:sldId id="274" r:id="rId10"/>
    <p:sldId id="273" r:id="rId11"/>
    <p:sldId id="275" r:id="rId12"/>
    <p:sldId id="278" r:id="rId13"/>
    <p:sldId id="277" r:id="rId14"/>
    <p:sldId id="279" r:id="rId15"/>
    <p:sldId id="28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04" autoAdjust="0"/>
  </p:normalViewPr>
  <p:slideViewPr>
    <p:cSldViewPr snapToGrid="0" snapToObjects="1">
      <p:cViewPr varScale="1">
        <p:scale>
          <a:sx n="56" d="100"/>
          <a:sy n="56" d="100"/>
        </p:scale>
        <p:origin x="126" y="33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048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C4471-FFC6-19C9-DB67-021054938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FE752-5226-1C58-342E-FA79B1B13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BE180-6CDA-7692-D0CB-7138C5317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8B039-2377-1292-5163-9E5DD04515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5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BB8-8CB7-CA0D-C9C9-B833F17A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8FFC5-17CB-FD2F-E3E7-62533403B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2B750-0C28-1A29-EAA9-92D941294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0020-D6B0-92B2-9DCE-DE776DC3A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7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A6A83-9B9D-8027-9CB1-3D9BD70C2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6B1A1-8B60-0758-F9FE-F0859009E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D181F-46E3-3A57-57AC-825B86C56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03B03-1279-2D4E-3DB7-F521C7966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87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7E451-3C59-BA7B-96E3-ADC2FA46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4D3C0-BCFD-52AD-D1DF-89A2C948A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A75A9-EFA3-E331-33DF-CABC4EC57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7A1A4-6D0C-37BD-8047-96E1F60649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48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C7446-D091-B743-3587-DDE31FAF3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DEDC-3F83-7F20-3975-BBA7686A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BF5DBC-6661-CCE9-15F7-321F999C9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15582-23EF-134E-D43C-A1FDBF109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6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we'll be covering two key topics in C programming: functions and 2D arrays.
First, we'll dive into functions - how to create, declare, and use them effectively in your C code. Functions are essential building blocks that allow you to modularize your programs and reuse common logic.
Next, we'll explore 2D arrays - powerful data structures that enable multi-dimensional data storage and manipulation. 2D arrays are crucial for working with grid-based data, such as images or game boards.
Throughout the session, we'll use a clean, modern IDE interface to demonstrate these concepts visually, with sample C code on the left and a 2D array visualization on the right.
By the end of this presentation, you'll have a solid understanding of how to leverage functions and 2D arrays to write more robust, efficient, and maintainable C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6284f4cc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46284f4cc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671B3-A29B-12EE-B935-6288A546F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A5B7B-D96F-6C8B-6CFB-A4ED6CABB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8EDCD-C241-BDB5-DC90-63FBC0394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8D51A-3BA0-F9B9-4EC4-36908C2A9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5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Hed &amp; Paragraph">
  <p:cSld name="1-Line Hed &amp; Paragraph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1280160" y="1645920"/>
            <a:ext cx="12070080" cy="12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body" idx="1"/>
          </p:nvPr>
        </p:nvSpPr>
        <p:spPr>
          <a:xfrm>
            <a:off x="1280160" y="2628152"/>
            <a:ext cx="12070080" cy="314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731520" marR="0" lvl="0" indent="-365760" algn="l" rtl="0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63040" marR="0" lvl="1" indent="-36576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194560" marR="0" lvl="2" indent="-36576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2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926080" marR="0" lvl="3" indent="-36576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9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7600" marR="0" lvl="4" indent="-36576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9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389120" marR="0" lvl="5" indent="-36576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9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120640" marR="0" lvl="6" indent="-36576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9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5852160" marR="0" lvl="7" indent="-36576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9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583680" marR="0" lvl="8" indent="-36576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9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ldNum" idx="12"/>
          </p:nvPr>
        </p:nvSpPr>
        <p:spPr>
          <a:xfrm>
            <a:off x="10148587" y="7543826"/>
            <a:ext cx="3291840" cy="43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8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8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8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8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8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8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8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8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8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264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7416" y="1316325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Mastering C Functions and 2D Arrays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Week 9, Lab 7, we're exploring two fundamental aspects of C programming.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your skills with functions and 2D arrays.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A8E28D-BAA8-8D36-BB89-D7687B5C5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988" y="7641195"/>
            <a:ext cx="4925412" cy="5884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79A9B0-32B3-6ED5-D9E9-F067965E4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229" y="302400"/>
            <a:ext cx="8142784" cy="6249600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962E7D8-78B9-414D-A743-64539AD35F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714716"/>
              </p:ext>
            </p:extLst>
          </p:nvPr>
        </p:nvGraphicFramePr>
        <p:xfrm>
          <a:off x="3230903" y="2342782"/>
          <a:ext cx="3234326" cy="1851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6" imgW="920629" imgH="527005" progId="Package">
                  <p:embed/>
                </p:oleObj>
              </mc:Choice>
              <mc:Fallback>
                <p:oleObj name="Packager Shell Object" showAsIcon="1" r:id="rId6" imgW="920629" imgH="52700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0903" y="2342782"/>
                        <a:ext cx="3234326" cy="1851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66F1-FB5B-6163-5314-D2DEDF2F4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318A3F-B07C-2A45-CA2F-FF6DEB0A8867}"/>
              </a:ext>
            </a:extLst>
          </p:cNvPr>
          <p:cNvSpPr/>
          <p:nvPr/>
        </p:nvSpPr>
        <p:spPr>
          <a:xfrm>
            <a:off x="793790" y="1510308"/>
            <a:ext cx="4120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Lab 7 Exercise A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44379B-D40A-FCE4-8CF3-7BCA6A2C2048}"/>
              </a:ext>
            </a:extLst>
          </p:cNvPr>
          <p:cNvSpPr/>
          <p:nvPr/>
        </p:nvSpPr>
        <p:spPr>
          <a:xfrm>
            <a:off x="793790" y="5502950"/>
            <a:ext cx="2580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Part 1 - 1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C27E9EE-B853-9064-D773-41B3DC479CD0}"/>
              </a:ext>
            </a:extLst>
          </p:cNvPr>
          <p:cNvSpPr/>
          <p:nvPr/>
        </p:nvSpPr>
        <p:spPr>
          <a:xfrm>
            <a:off x="793791" y="5993368"/>
            <a:ext cx="3546982" cy="1878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program finds the sum of three rows of the 2D array. The row numbers are read from the keyboard. The sum is displayed.</a:t>
            </a:r>
          </a:p>
          <a:p>
            <a:pPr marL="0" indent="0" algn="l">
              <a:buNone/>
            </a:pPr>
            <a:b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Sequence: 0 1 3</a:t>
            </a:r>
            <a:b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Output: 1126.818481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28C9FF6F-EA5C-BAED-8DBD-57403726DE57}"/>
              </a:ext>
            </a:extLst>
          </p:cNvPr>
          <p:cNvSpPr/>
          <p:nvPr/>
        </p:nvSpPr>
        <p:spPr>
          <a:xfrm>
            <a:off x="5254704" y="5993487"/>
            <a:ext cx="3805213" cy="757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0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Displays the </a:t>
            </a:r>
            <a:r>
              <a:rPr lang="en-US" sz="10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upper triangular </a:t>
            </a:r>
            <a:r>
              <a:rPr lang="en-US" sz="10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of the 2D arrays, and then compute the sum of its elements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A6D29E0-2FEC-6857-16EA-A6C4D1DCBE3E}"/>
              </a:ext>
            </a:extLst>
          </p:cNvPr>
          <p:cNvSpPr/>
          <p:nvPr/>
        </p:nvSpPr>
        <p:spPr>
          <a:xfrm>
            <a:off x="9715738" y="5993368"/>
            <a:ext cx="3805213" cy="1279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Swaps rows m and n in the 2D array. The values of m and n are read from the keyboard.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CBD36-D3AB-2640-3630-A281A85A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264" y="1173535"/>
            <a:ext cx="8671032" cy="3695248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A1440495-5DE5-BFDE-841E-6DB9E590511B}"/>
              </a:ext>
            </a:extLst>
          </p:cNvPr>
          <p:cNvSpPr/>
          <p:nvPr/>
        </p:nvSpPr>
        <p:spPr>
          <a:xfrm>
            <a:off x="9715738" y="5502950"/>
            <a:ext cx="2580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Part 1 - 3</a:t>
            </a:r>
            <a:endParaRPr lang="en-US" sz="22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357D5ED7-ECB7-B93D-D7FD-F2F176AE97EE}"/>
              </a:ext>
            </a:extLst>
          </p:cNvPr>
          <p:cNvSpPr/>
          <p:nvPr/>
        </p:nvSpPr>
        <p:spPr>
          <a:xfrm>
            <a:off x="5174364" y="5478185"/>
            <a:ext cx="2580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Part 1 - 2</a:t>
            </a:r>
            <a:endParaRPr lang="en-US" sz="2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7CAD4F-7428-C745-6B6F-4C08118C1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330" y="7575534"/>
            <a:ext cx="4967454" cy="593427"/>
          </a:xfrm>
          <a:prstGeom prst="rect">
            <a:avLst/>
          </a:prstGeom>
        </p:spPr>
      </p:pic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56DB3A49-3361-4064-7EB0-7969D65C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05" y="2342436"/>
            <a:ext cx="4120753" cy="254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E592E-BB91-0B96-A0D0-B17FF538A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393" y="6633263"/>
            <a:ext cx="2540317" cy="14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A0B7E-47C3-F608-6E70-A4489C5D6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3C5D014-076E-8711-66C4-2B5205A81562}"/>
              </a:ext>
            </a:extLst>
          </p:cNvPr>
          <p:cNvSpPr/>
          <p:nvPr/>
        </p:nvSpPr>
        <p:spPr>
          <a:xfrm>
            <a:off x="793789" y="1510308"/>
            <a:ext cx="6794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Exercise A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5170FDB-EBF9-A205-2D93-99E8C1183FBC}"/>
              </a:ext>
            </a:extLst>
          </p:cNvPr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Part 1 - 1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4E77D7E-C163-5F43-FAB2-FDF75B4D1B26}"/>
              </a:ext>
            </a:extLst>
          </p:cNvPr>
          <p:cNvSpPr/>
          <p:nvPr/>
        </p:nvSpPr>
        <p:spPr>
          <a:xfrm>
            <a:off x="793790" y="5993368"/>
            <a:ext cx="3626609" cy="2141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0"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33A4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(0 to 2)</a:t>
            </a:r>
            <a:endParaRPr lang="en-US" sz="1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33A4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read row;</a:t>
            </a:r>
            <a:endParaRPr lang="en-US" sz="1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33A4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for (col from 0 to 4)</a:t>
            </a:r>
            <a:endParaRPr lang="en-US" sz="1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33A4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sum += a[row][col];</a:t>
            </a:r>
            <a:endParaRPr lang="en-US" sz="1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33A4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 sum;</a:t>
            </a:r>
            <a:endParaRPr lang="en-US" sz="16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B89427D3-692C-2F17-4845-F7902439A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28" y="2672715"/>
            <a:ext cx="3851663" cy="2380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D1709-DCD9-A06D-5410-F89ECA34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002" y="7704037"/>
            <a:ext cx="4399377" cy="525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87CE95-453D-FD92-35EC-E0DCA9642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29" y="2672715"/>
            <a:ext cx="4369790" cy="23386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0A7286D-8288-58FA-9D57-8AB4A833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83" y="2924175"/>
            <a:ext cx="418147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9AAC6EF-1506-46D5-3617-FEED54139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52" y="5396453"/>
            <a:ext cx="5272378" cy="136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EE0B3A3-DD24-777C-A150-191DF762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630" y="5396453"/>
            <a:ext cx="4426790" cy="18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71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43672-3463-181F-0193-BB8B674A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69A6161-0604-2E90-95C6-9A044ABAF80E}"/>
              </a:ext>
            </a:extLst>
          </p:cNvPr>
          <p:cNvSpPr/>
          <p:nvPr/>
        </p:nvSpPr>
        <p:spPr>
          <a:xfrm>
            <a:off x="793789" y="1510308"/>
            <a:ext cx="6794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Part 1 – 3 Swap Row m, 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E54ED0F-E5F8-2AE3-69AF-E0A452968615}"/>
              </a:ext>
            </a:extLst>
          </p:cNvPr>
          <p:cNvSpPr/>
          <p:nvPr/>
        </p:nvSpPr>
        <p:spPr>
          <a:xfrm>
            <a:off x="793790" y="5502950"/>
            <a:ext cx="34629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Part 1 – 3 </a:t>
            </a: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Swap Row m, n</a:t>
            </a:r>
            <a:endParaRPr lang="en-US" sz="22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EBBE4AAD-127D-8E82-7F7A-92228C51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62" y="2564301"/>
            <a:ext cx="3851663" cy="2380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996F24-014D-C801-48A7-73EE3FEB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002" y="7704037"/>
            <a:ext cx="4399377" cy="52556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83B5D3B-4832-0F6C-0EB4-98904795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6082233"/>
            <a:ext cx="418147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00EE48-1EA1-FA0B-259C-1489C795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282" y="6061759"/>
            <a:ext cx="3110241" cy="123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F117DE-AEB2-6B04-02AF-EC22FEE8B840}"/>
              </a:ext>
            </a:extLst>
          </p:cNvPr>
          <p:cNvCxnSpPr>
            <a:stCxn id="4098" idx="3"/>
          </p:cNvCxnSpPr>
          <p:nvPr/>
        </p:nvCxnSpPr>
        <p:spPr>
          <a:xfrm flipV="1">
            <a:off x="4975265" y="6677545"/>
            <a:ext cx="80542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DBAB3E60-321C-F889-22E8-D4486C8B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115" y="2464302"/>
            <a:ext cx="5233222" cy="42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1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62DC2-BDFB-1304-A62C-8A4D45DBE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490082-6C20-0D2B-3E16-010CE9569BAB}"/>
              </a:ext>
            </a:extLst>
          </p:cNvPr>
          <p:cNvSpPr/>
          <p:nvPr/>
        </p:nvSpPr>
        <p:spPr>
          <a:xfrm>
            <a:off x="704782" y="840389"/>
            <a:ext cx="4120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Lab 7 Exercise B</a:t>
            </a:r>
            <a:endParaRPr lang="en-US" sz="445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777AEF77-7656-90CE-FFDF-F3E6A9A43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82" y="2111209"/>
            <a:ext cx="4120753" cy="2546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137B7-9E70-70BD-6535-4FF5F635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916" y="129200"/>
            <a:ext cx="7441324" cy="797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551ACD-462D-7FD4-E501-41BB48EEA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02" y="7704037"/>
            <a:ext cx="4399377" cy="5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C7393-7A2C-F195-08B5-32DA4C377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6373B9-81D3-A04E-98EA-5BF2FD2F0A97}"/>
              </a:ext>
            </a:extLst>
          </p:cNvPr>
          <p:cNvSpPr/>
          <p:nvPr/>
        </p:nvSpPr>
        <p:spPr>
          <a:xfrm>
            <a:off x="525711" y="448786"/>
            <a:ext cx="4120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Lab 7 Exercise B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37D1CAF-AACE-1E73-2026-664C4D3C7FBE}"/>
              </a:ext>
            </a:extLst>
          </p:cNvPr>
          <p:cNvSpPr/>
          <p:nvPr/>
        </p:nvSpPr>
        <p:spPr>
          <a:xfrm>
            <a:off x="704782" y="1308604"/>
            <a:ext cx="2580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0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store/read data from file</a:t>
            </a:r>
            <a:endParaRPr lang="en-US" sz="2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E8E6FCE-AD25-C077-E328-5E6D6BBE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51" y="1746293"/>
            <a:ext cx="3725249" cy="356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43BD5A6-0D80-8146-C600-2ECB23CA29E7}"/>
              </a:ext>
            </a:extLst>
          </p:cNvPr>
          <p:cNvSpPr/>
          <p:nvPr/>
        </p:nvSpPr>
        <p:spPr>
          <a:xfrm>
            <a:off x="4664810" y="1303415"/>
            <a:ext cx="2060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0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Insert after m row</a:t>
            </a:r>
            <a:endParaRPr lang="en-US" sz="22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12217AC-DB67-8FFE-292E-E4DFEBAFA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738" y="1667660"/>
            <a:ext cx="3564766" cy="37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249214BE-3176-A206-4F69-17DE8524AE9F}"/>
              </a:ext>
            </a:extLst>
          </p:cNvPr>
          <p:cNvSpPr/>
          <p:nvPr/>
        </p:nvSpPr>
        <p:spPr>
          <a:xfrm>
            <a:off x="704782" y="6282791"/>
            <a:ext cx="1533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0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Delete row</a:t>
            </a:r>
            <a:endParaRPr lang="en-US" sz="2200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B3DB20D-B951-BCA4-0371-C6C5B718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04" y="5461688"/>
            <a:ext cx="4199765" cy="258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5138CB9-4E78-6C65-ED78-5C7EBA28D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88" y="1614325"/>
            <a:ext cx="4518662" cy="370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E4E5009F-78C0-FE1C-6C38-342D2FF580B3}"/>
              </a:ext>
            </a:extLst>
          </p:cNvPr>
          <p:cNvSpPr/>
          <p:nvPr/>
        </p:nvSpPr>
        <p:spPr>
          <a:xfrm>
            <a:off x="9049177" y="1259995"/>
            <a:ext cx="1533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AF7B51"/>
                </a:solidFill>
                <a:latin typeface="Nunito" pitchFamily="2" charset="0"/>
              </a:rPr>
              <a:t>Replace</a:t>
            </a:r>
            <a:r>
              <a:rPr lang="en-US" sz="1800" b="0" i="0" u="none" strike="noStrike" dirty="0">
                <a:solidFill>
                  <a:srgbClr val="AF7B51"/>
                </a:solidFill>
                <a:effectLst/>
                <a:latin typeface="Nunito" pitchFamily="2" charset="0"/>
              </a:rPr>
              <a:t> row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2803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7FE1-C709-A2B2-2733-F2C1D9CA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C7AD2A-7EEF-1C88-8613-EC25438C2C62}"/>
              </a:ext>
            </a:extLst>
          </p:cNvPr>
          <p:cNvSpPr/>
          <p:nvPr/>
        </p:nvSpPr>
        <p:spPr>
          <a:xfrm>
            <a:off x="704782" y="840389"/>
            <a:ext cx="4120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Lab 7 Home Work</a:t>
            </a:r>
            <a:endParaRPr lang="en-US" sz="44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225AA5-360E-AD51-A629-6C009DE6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002" y="7704037"/>
            <a:ext cx="4399377" cy="5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36B50-252D-C084-D1DB-634A50AFF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58" y="546987"/>
            <a:ext cx="7802064" cy="129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8343E-E245-1DF1-FD7F-EC7E38C4A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632" y="1982808"/>
            <a:ext cx="9101370" cy="62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1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506"/>
            <a:ext cx="12564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Today's Learning Objectives – Functions and 2D  Array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373773"/>
            <a:ext cx="3451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Functions in C Programming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86419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 to create and use functions effectively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85221" y="6373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2D Arrays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86419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 multi-dimensional data storage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878C12-D0CC-0E44-1671-B821313D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730" y="4354109"/>
            <a:ext cx="6021797" cy="1711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4F9871-9401-1106-8322-099C59CAA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760" y="2049517"/>
            <a:ext cx="2949879" cy="2304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78CADB-5A1F-3EA8-7CD9-697B7B847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847373"/>
            <a:ext cx="4384256" cy="4390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DBC069-48A7-2069-959C-764275DA6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7101" y="7705843"/>
            <a:ext cx="4384256" cy="5237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604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is a Function?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09430"/>
            <a:ext cx="7556421" cy="2184083"/>
          </a:xfrm>
          <a:prstGeom prst="roundRect">
            <a:avLst>
              <a:gd name="adj" fmla="val 436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343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83428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mini-program within your program that groups code to perform a specific task.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69617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Functions enhance program organization and readability.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20327"/>
            <a:ext cx="7556421" cy="2648783"/>
          </a:xfrm>
          <a:prstGeom prst="roundRect">
            <a:avLst>
              <a:gd name="adj" fmla="val 359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8224" y="47547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524517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 name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568737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type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224" y="612957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Parameters (if any)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224" y="657177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 body { … }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ADAF1F-0C49-EA87-2DDC-C8E93E19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645" y="0"/>
            <a:ext cx="583554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598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Understanding C Functions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59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Learn the Syntax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Grasp function declaration and definition formats.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Build Reusable Code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Craft modular solutions for recurring tasks.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768" y="2344784"/>
            <a:ext cx="3429479" cy="21195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Apply in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functions into extensive applications.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63EF2F-49EF-9776-F2DF-93FFCFD8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6" y="2240179"/>
            <a:ext cx="3045801" cy="32403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6D30B4-E979-3F61-02B0-58DADDD7E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604" y="2603069"/>
            <a:ext cx="4445230" cy="18953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F9E29-5DEE-CC13-54C7-FA60DDEE4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2768" y="3921579"/>
            <a:ext cx="3429479" cy="15813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AF8E49-0D09-2355-2D61-46ECA847D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828" y="7685141"/>
            <a:ext cx="4557550" cy="5444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735961"/>
            <a:ext cx="538629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Function Implementation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303770" y="4078605"/>
            <a:ext cx="22860" cy="3373874"/>
          </a:xfrm>
          <a:prstGeom prst="roundRect">
            <a:avLst>
              <a:gd name="adj" fmla="val 35423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42782" y="4500801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098328" y="429541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170539" y="433149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941326" y="427136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Prototype Declaration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93790" y="4688205"/>
            <a:ext cx="617130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 add(int a, int b);</a:t>
            </a: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// Needed when function defined after main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09212" y="5464731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98328" y="525934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70539" y="529542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279130" y="52352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Main Function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279130" y="5652135"/>
            <a:ext cx="55574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Call the function: </a:t>
            </a:r>
            <a:r>
              <a:rPr lang="en-US" sz="15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 result = add(5, 3);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42782" y="6332220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098328" y="6126837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170539" y="6162913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941326" y="610278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Function Definition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93790" y="6519624"/>
            <a:ext cx="55574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 add(int a, int b) { return a + b; }</a:t>
            </a: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// Actual implementation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2FD434-3B64-AE03-14BF-05CFECBA6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47" y="-25066"/>
            <a:ext cx="7725853" cy="40010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61A282-0FF1-5CF7-3E16-19D02BC96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538" y="7636650"/>
            <a:ext cx="4862350" cy="5808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Benefits of Functions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Code Reusability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functions multiple times to simplify maintenance.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Modularity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Breaks down complex tasks into manageable pieces.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Easier Debugging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Isolate and fix problems easily within specific functions.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ABCB5-E5F0-0E5D-0181-A2FA11E6B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002" y="7704037"/>
            <a:ext cx="4399377" cy="5255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6140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2D Array Examples</a:t>
            </a:r>
            <a:endParaRPr lang="en-US" sz="4450" dirty="0"/>
          </a:p>
        </p:txBody>
      </p:sp>
      <p:sp>
        <p:nvSpPr>
          <p:cNvPr id="6" name="Text 1"/>
          <p:cNvSpPr/>
          <p:nvPr/>
        </p:nvSpPr>
        <p:spPr>
          <a:xfrm>
            <a:off x="1050748" y="5676121"/>
            <a:ext cx="5363002" cy="994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syntax: int arr[rows][columns]</a:t>
            </a:r>
            <a:b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 arr[3][3] = {{11, 12, 13}, {22, 23, 24}, {33, 34, 35};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2373C0-A384-F77A-5DA9-4FF4E7E30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7" y="2465864"/>
            <a:ext cx="4823481" cy="251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1F809E-AB6B-2328-2153-277ECC50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654" y="499454"/>
            <a:ext cx="4603657" cy="16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3E84A-E495-90E0-A5D8-4090B324E258}"/>
              </a:ext>
            </a:extLst>
          </p:cNvPr>
          <p:cNvSpPr txBox="1"/>
          <p:nvPr/>
        </p:nvSpPr>
        <p:spPr>
          <a:xfrm>
            <a:off x="9321002" y="2154838"/>
            <a:ext cx="482348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 main() {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// Method 1: Array of strings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char names[][5] = {"ken", "lily", "john"};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// Method 2: Array of character pointers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char *names2[] = {"ken", "lily", "john"};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// Print Method 1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printf("Method 1 output:\n");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for(int i = 0; i &lt; 3; i++) {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printf("%s\n", names[i]);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}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// Print Method 2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printf("\nMethod 2 output:\n");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for(int i = 0; i &lt; 3; i++) {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printf("%s\n", names2[i]);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}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return 0;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22B1C9-B068-F114-232E-D1DE84D9A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325" y="7643706"/>
            <a:ext cx="4904391" cy="585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ED0A67-D207-2CB4-BA2A-08775BA3A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163" y="1676519"/>
            <a:ext cx="2324424" cy="23720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200" y="1314100"/>
            <a:ext cx="4990200" cy="478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325" y="6534178"/>
            <a:ext cx="9540162" cy="155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6469492" y="1527840"/>
            <a:ext cx="7620000" cy="354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spAutoFit/>
          </a:bodyPr>
          <a:lstStyle/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int arr[] = {8, 5, 2, 6, 12};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int len, i, j, tmp; // i is reading element from arr; j is writing sorted elements to arr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len = sizeof(arr)/sizeof(int);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printf("len = %d\n", len);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for (i=0; i&lt;len; i++)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{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//second loop is find the max value on the 1D array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for(j=0; j&lt;len-1-i; j++)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{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	if(arr[j]&gt;arr[j+1])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	{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		tmp = arr[j];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		arr[j] = arr[j+1];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		arr[j+1] = tmp;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	}	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}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}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for(j=0; j&lt;len; j++)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  <a:p>
            <a:pPr>
              <a:buClr>
                <a:srgbClr val="000000"/>
              </a:buClr>
              <a:buSzPts val="600"/>
            </a:pPr>
            <a:r>
              <a:rPr lang="en" sz="96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ourier New"/>
              </a:rPr>
              <a:t>		printf("\n\narr[%d] = %d\n", j, arr[j]);</a:t>
            </a:r>
            <a:endParaRPr sz="96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ourier New"/>
            </a:endParaRPr>
          </a:p>
        </p:txBody>
      </p:sp>
      <p:cxnSp>
        <p:nvCxnSpPr>
          <p:cNvPr id="218" name="Google Shape;218;p30"/>
          <p:cNvCxnSpPr/>
          <p:nvPr/>
        </p:nvCxnSpPr>
        <p:spPr>
          <a:xfrm>
            <a:off x="7826800" y="2817280"/>
            <a:ext cx="4108800" cy="1152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30"/>
          <p:cNvCxnSpPr/>
          <p:nvPr/>
        </p:nvCxnSpPr>
        <p:spPr>
          <a:xfrm>
            <a:off x="7861520" y="4299640"/>
            <a:ext cx="4108800" cy="1152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30"/>
          <p:cNvCxnSpPr/>
          <p:nvPr/>
        </p:nvCxnSpPr>
        <p:spPr>
          <a:xfrm flipH="1">
            <a:off x="7850000" y="2828840"/>
            <a:ext cx="11520" cy="148176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30"/>
          <p:cNvCxnSpPr/>
          <p:nvPr/>
        </p:nvCxnSpPr>
        <p:spPr>
          <a:xfrm>
            <a:off x="11935600" y="2828840"/>
            <a:ext cx="12000" cy="152784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30"/>
          <p:cNvSpPr txBox="1"/>
          <p:nvPr/>
        </p:nvSpPr>
        <p:spPr>
          <a:xfrm>
            <a:off x="441434" y="282440"/>
            <a:ext cx="11749006" cy="74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2240" b="1" dirty="0">
                <a:latin typeface="Courier New"/>
                <a:ea typeface="Crimson Pro Bold"/>
                <a:cs typeface="Courier New"/>
                <a:sym typeface="Courier New"/>
              </a:rPr>
              <a:t>Review the bubble sort we have seen - 2D array</a:t>
            </a:r>
          </a:p>
        </p:txBody>
      </p:sp>
      <p:cxnSp>
        <p:nvCxnSpPr>
          <p:cNvPr id="223" name="Google Shape;223;p30"/>
          <p:cNvCxnSpPr/>
          <p:nvPr/>
        </p:nvCxnSpPr>
        <p:spPr>
          <a:xfrm>
            <a:off x="2946412" y="7052803"/>
            <a:ext cx="165504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4" name="Google Shape;224;p30"/>
          <p:cNvCxnSpPr/>
          <p:nvPr/>
        </p:nvCxnSpPr>
        <p:spPr>
          <a:xfrm>
            <a:off x="2946412" y="7312379"/>
            <a:ext cx="165504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2946412" y="7601591"/>
            <a:ext cx="165504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2946412" y="7858041"/>
            <a:ext cx="165504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40E8879-EEA6-58B8-F801-214C6B1C0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9492" y="7692284"/>
            <a:ext cx="4267020" cy="5097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4E1141-65DC-4F54-8399-7221AE6F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315200" cy="8229600"/>
            <a:chOff x="7467600" y="0"/>
            <a:chExt cx="47244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75B897-7127-4AAC-A078-70739204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CFF188-DB07-46AA-A2B3-71E936EA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5A9370-15D3-4C30-8BA1-2059A74C9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843641" cy="82296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1188720"/>
            <a:ext cx="13533120" cy="585216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B6F7E-38B9-D337-A227-A70A2E24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2011680"/>
            <a:ext cx="4297679" cy="14593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b="1" i="0" u="none" strike="noStrik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Summary:</a:t>
            </a:r>
            <a:endParaRPr lang="en-US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649C54-40F1-2DE2-F8E1-6350F03D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195" y="7766016"/>
            <a:ext cx="3863205" cy="4635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0B1A8-845E-02A7-6056-EE93B30B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1" y="3112911"/>
            <a:ext cx="4297679" cy="2103118"/>
          </a:xfrm>
        </p:spPr>
        <p:txBody>
          <a:bodyPr vert="horz" lIns="91440" tIns="45720" rIns="91440" bIns="45720" rtlCol="0">
            <a:normAutofit/>
          </a:bodyPr>
          <a:lstStyle/>
          <a:p>
            <a:pPr marL="65151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 i="0" u="none" strike="noStrike" dirty="0">
                <a:solidFill>
                  <a:schemeClr val="tx1">
                    <a:alpha val="55000"/>
                  </a:schemeClr>
                </a:solidFill>
                <a:effectLst/>
                <a:latin typeface="+mn-lt"/>
                <a:ea typeface="+mn-ea"/>
                <a:cs typeface="+mn-cs"/>
              </a:rPr>
              <a:t>Function - </a:t>
            </a:r>
            <a:r>
              <a:rPr lang="en-US" sz="19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A function is a reusable block of code that performs a specific task</a:t>
            </a:r>
            <a:r>
              <a:rPr lang="en-US" sz="1900" b="1" i="0" u="none" strike="noStrike" dirty="0">
                <a:solidFill>
                  <a:schemeClr val="tx1">
                    <a:alpha val="55000"/>
                  </a:schemeClr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900" b="0" i="0" u="none" strike="noStrike" dirty="0">
                <a:solidFill>
                  <a:schemeClr val="tx1">
                    <a:alpha val="55000"/>
                  </a:schemeClr>
                </a:solidFill>
                <a:effectLst/>
                <a:latin typeface="+mn-lt"/>
                <a:ea typeface="+mn-ea"/>
                <a:cs typeface="+mn-cs"/>
              </a:rPr>
              <a:t>regarding function parameters and return values </a:t>
            </a:r>
            <a:endParaRPr lang="en-US" sz="1900" b="1" i="0" u="none" strike="noStrike" dirty="0">
              <a:solidFill>
                <a:schemeClr val="tx1">
                  <a:alpha val="5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70866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br>
              <a:rPr lang="en-US" sz="1900" b="0" dirty="0">
                <a:solidFill>
                  <a:schemeClr val="tx1">
                    <a:alpha val="55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900" b="1" i="0" u="none" strike="noStrike" dirty="0">
                <a:solidFill>
                  <a:schemeClr val="tx1">
                    <a:alpha val="55000"/>
                  </a:schemeClr>
                </a:solidFill>
                <a:effectLst/>
                <a:latin typeface="+mn-lt"/>
                <a:ea typeface="+mn-ea"/>
                <a:cs typeface="+mn-cs"/>
              </a:rPr>
              <a:t>2D Array - Treat as a table</a:t>
            </a:r>
          </a:p>
          <a:p>
            <a:pPr marL="708660"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b="1" i="0" u="none" strike="noStrike" dirty="0">
              <a:solidFill>
                <a:schemeClr val="tx1">
                  <a:alpha val="5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alpha val="5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computer code with text&#10;&#10;AI-generated content may be incorrect.">
            <a:extLst>
              <a:ext uri="{FF2B5EF4-FFF2-40B4-BE49-F238E27FC236}">
                <a16:creationId xmlns:a16="http://schemas.microsoft.com/office/drawing/2014/main" id="{88B43A19-4095-113A-7E2F-E1DB0B83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24" y="3052333"/>
            <a:ext cx="3858932" cy="2103117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540AFD8-8870-A590-1CAB-220F9173A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943" y="2932723"/>
            <a:ext cx="3104038" cy="34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1032</Words>
  <Application>Microsoft Office PowerPoint</Application>
  <PresentationFormat>Custom</PresentationFormat>
  <Paragraphs>129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Crimson Pro Bold</vt:lpstr>
      <vt:lpstr>Arial</vt:lpstr>
      <vt:lpstr>Nunito</vt:lpstr>
      <vt:lpstr>Courier New</vt:lpstr>
      <vt:lpstr>Calibri</vt:lpstr>
      <vt:lpstr>Calibri Light</vt:lpstr>
      <vt:lpstr>Open Sans</vt:lpstr>
      <vt:lpstr>Aptos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jennychen</cp:lastModifiedBy>
  <cp:revision>4</cp:revision>
  <dcterms:created xsi:type="dcterms:W3CDTF">2025-03-29T18:19:01Z</dcterms:created>
  <dcterms:modified xsi:type="dcterms:W3CDTF">2025-04-01T16:01:47Z</dcterms:modified>
</cp:coreProperties>
</file>